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20E390-6994-4B1B-BE2E-0D22227F22A7}">
  <a:tblStyle styleId="{C020E390-6994-4B1B-BE2E-0D22227F22A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9C76D9C-1C5F-49D5-917F-1A332A3B439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29b12480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29b1248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29b12480e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29b12480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29b12480e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29b12480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29b12480e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29b12480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29b12480e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29b12480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29b12480e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29b12480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29b12480e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29b12480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29b12480e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29b12480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29b12480e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29b12480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29b12480e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29b12480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51b9fb439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g351b9fb439c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318eea78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5318eea78a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318eea78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5318eea78a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318eea78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5318eea78a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35324a121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g35324a121bf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35186ba18b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g35186ba18b3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51b9fb439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g351b9fb439c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51b9fb439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g351b9fb439c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29b12480e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29b12480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29b12480e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29b12480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5" Type="http://schemas.openxmlformats.org/officeDocument/2006/relationships/image" Target="../media/image2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Relationship Id="rId4" Type="http://schemas.openxmlformats.org/officeDocument/2006/relationships/image" Target="../media/image14.png"/><Relationship Id="rId5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jp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6.png"/><Relationship Id="rId5" Type="http://schemas.openxmlformats.org/officeDocument/2006/relationships/image" Target="../media/image20.jpg"/><Relationship Id="rId6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hyperlink" Target="https://eventregistr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751800" y="1471896"/>
            <a:ext cx="7640400" cy="3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9524" lvl="0" marL="17145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Predicting the impact on Stock Market with Current Trade Tariff Announcements</a:t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" lvl="0" marL="21590" marR="0" rtl="0" algn="ctr">
              <a:lnSpc>
                <a:spcPct val="125000"/>
              </a:lnSpc>
              <a:spcBef>
                <a:spcPts val="635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Saakshi Dedhia, Saumya Jhaveri, Xinqi Li, and Siyu Chen  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" lvl="0" marL="21590" marR="0" rtl="0" algn="ctr">
              <a:lnSpc>
                <a:spcPct val="125000"/>
              </a:lnSpc>
              <a:spcBef>
                <a:spcPts val="635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" lvl="0" marL="21590" marR="0" rtl="0" algn="ctr">
              <a:lnSpc>
                <a:spcPct val="125000"/>
              </a:lnSpc>
              <a:spcBef>
                <a:spcPts val="635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Professor Matthew Delventhal - ECON 570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" lvl="0" marL="21590" marR="0" rtl="0" algn="ctr">
              <a:lnSpc>
                <a:spcPct val="125000"/>
              </a:lnSpc>
              <a:spcBef>
                <a:spcPts val="635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1st, 2025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2661053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407775" y="364025"/>
            <a:ext cx="56973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b="1" lang="en-US" sz="2500">
                <a:solidFill>
                  <a:srgbClr val="990000"/>
                </a:solidFill>
              </a:rPr>
              <a:t>pany-level Analysis-LASSO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3660" marR="0" rtl="0" algn="l">
              <a:lnSpc>
                <a:spcPct val="81000"/>
              </a:lnSpc>
              <a:spcBef>
                <a:spcPts val="545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4520"/>
            <a:ext cx="8839198" cy="291840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/>
          <p:nvPr/>
        </p:nvSpPr>
        <p:spPr>
          <a:xfrm>
            <a:off x="152400" y="4459925"/>
            <a:ext cx="471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Cross-Validation Curves of Companies Selected (MSE vs Log λ)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5400"/>
            <a:ext cx="8839199" cy="30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/>
          <p:nvPr/>
        </p:nvSpPr>
        <p:spPr>
          <a:xfrm>
            <a:off x="407775" y="364025"/>
            <a:ext cx="56973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b="1" lang="en-US" sz="2500">
                <a:solidFill>
                  <a:srgbClr val="990000"/>
                </a:solidFill>
              </a:rPr>
              <a:t>pany-level Analysis-LASSO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3660" marR="0" rtl="0" algn="l">
              <a:lnSpc>
                <a:spcPct val="81000"/>
              </a:lnSpc>
              <a:spcBef>
                <a:spcPts val="545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1675"/>
            <a:ext cx="8839200" cy="4440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75" y="1712450"/>
            <a:ext cx="8361376" cy="354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407775" y="211625"/>
            <a:ext cx="56973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b="1" lang="en-US" sz="2500">
                <a:solidFill>
                  <a:srgbClr val="990000"/>
                </a:solidFill>
              </a:rPr>
              <a:t>pany-level Analysis-LASSO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3660" marR="0" rtl="0" algn="l">
              <a:lnSpc>
                <a:spcPct val="81000"/>
              </a:lnSpc>
              <a:spcBef>
                <a:spcPts val="545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28140">
            <a:off x="407775" y="621299"/>
            <a:ext cx="6276424" cy="134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63900"/>
            <a:ext cx="8746645" cy="507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219200"/>
            <a:ext cx="7552649" cy="37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407775" y="364025"/>
            <a:ext cx="56973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b="1" lang="en-US" sz="2500">
                <a:solidFill>
                  <a:srgbClr val="990000"/>
                </a:solidFill>
              </a:rPr>
              <a:t>pany-level Analysis-XGBoost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3660" marR="0" rtl="0" algn="l">
              <a:lnSpc>
                <a:spcPct val="81000"/>
              </a:lnSpc>
              <a:spcBef>
                <a:spcPts val="545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/>
          <p:nvPr/>
        </p:nvSpPr>
        <p:spPr>
          <a:xfrm>
            <a:off x="407775" y="364025"/>
            <a:ext cx="56973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b="1" lang="en-US" sz="2500">
                <a:solidFill>
                  <a:srgbClr val="990000"/>
                </a:solidFill>
              </a:rPr>
              <a:t>pany-level Analysis-XGBoost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3660" marR="0" rtl="0" algn="l">
              <a:lnSpc>
                <a:spcPct val="81000"/>
              </a:lnSpc>
              <a:spcBef>
                <a:spcPts val="545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650" y="994925"/>
            <a:ext cx="4857748" cy="364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94925"/>
            <a:ext cx="4658452" cy="3882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475" y="230850"/>
            <a:ext cx="604985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" name="Google Shape;128;p20"/>
          <p:cNvGraphicFramePr/>
          <p:nvPr/>
        </p:nvGraphicFramePr>
        <p:xfrm>
          <a:off x="4586275" y="19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{C020E390-6994-4B1B-BE2E-0D22227F22A7}</a:tableStyleId>
              </a:tblPr>
              <a:tblGrid>
                <a:gridCol w="1485900"/>
                <a:gridCol w="1476375"/>
                <a:gridCol w="981075"/>
              </a:tblGrid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Company</a:t>
                      </a:r>
                      <a:endParaRPr b="1" sz="13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Accuracy</a:t>
                      </a:r>
                      <a:endParaRPr b="1" sz="13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AUC</a:t>
                      </a:r>
                      <a:endParaRPr b="1" sz="13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/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AAPL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0.609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0.625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/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TSLA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0.641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0.598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solidFill>
                      <a:srgbClr val="F2F2F2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INTC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0.663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0.639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/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AMD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0.609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0.573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solidFill>
                      <a:srgbClr val="F2F2F2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NVDA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0.598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0.612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/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0.609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0.641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solidFill>
                      <a:srgbClr val="F2F2F2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GM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0.685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0.662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/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WHR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0.609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0.627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solidFill>
                      <a:srgbClr val="F2F2F2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NKE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0.63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0.625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/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CAT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0.652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0.66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solidFill>
                      <a:srgbClr val="F2F2F2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BA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0.62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0.667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/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BABA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0.609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0.602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solidFill>
                      <a:srgbClr val="F2F2F2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JD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0.663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0.665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/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PDD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0.609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0.519</a:t>
                      </a:r>
                      <a:endParaRPr sz="1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4725" marB="110750" marR="7750" marL="51700" anchor="b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25" y="840963"/>
            <a:ext cx="4150075" cy="346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5188425" y="4736650"/>
            <a:ext cx="378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300"/>
              <a:t>XGboost classification results table</a:t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6318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656587" y="527118"/>
            <a:ext cx="27750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Intro: Background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49" y="4663225"/>
            <a:ext cx="113216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550" y="1104100"/>
            <a:ext cx="4101274" cy="32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/>
        </p:nvSpPr>
        <p:spPr>
          <a:xfrm>
            <a:off x="4836700" y="1698025"/>
            <a:ext cx="40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6600" y="1104093"/>
            <a:ext cx="4531902" cy="23831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/>
        </p:nvSpPr>
        <p:spPr>
          <a:xfrm>
            <a:off x="4515975" y="3610075"/>
            <a:ext cx="4531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Tariff policies trigger </a:t>
            </a:r>
            <a:r>
              <a:rPr b="1" lang="en-US" sz="1500">
                <a:solidFill>
                  <a:schemeClr val="dk1"/>
                </a:solidFill>
              </a:rPr>
              <a:t>sharp and immediate</a:t>
            </a:r>
            <a:r>
              <a:rPr lang="en-US" sz="1500">
                <a:solidFill>
                  <a:schemeClr val="dk1"/>
                </a:solidFill>
              </a:rPr>
              <a:t> </a:t>
            </a:r>
            <a:r>
              <a:rPr b="1" lang="en-US" sz="1500">
                <a:solidFill>
                  <a:srgbClr val="FF0000"/>
                </a:solidFill>
              </a:rPr>
              <a:t>market reactions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>
            <a:off x="466175" y="337324"/>
            <a:ext cx="472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990000"/>
                </a:solidFill>
              </a:rPr>
              <a:t>ETF Model Framework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50" y="4663225"/>
            <a:ext cx="11321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422675" y="854775"/>
            <a:ext cx="7785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980000"/>
                </a:solidFill>
              </a:rPr>
              <a:t>Data Fusion</a:t>
            </a:r>
            <a:endParaRPr b="1" sz="1500">
              <a:solidFill>
                <a:srgbClr val="98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Merged minute wise ETF price data with FinBERT-based sentiment scores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Aligned on timestamp (release time for sentiment, market time for price)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Three ETFs analyzed: SPY, XLI, DIA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980000"/>
                </a:solidFill>
              </a:rPr>
              <a:t>Feature Engineering</a:t>
            </a:r>
            <a:endParaRPr b="1" sz="1500">
              <a:solidFill>
                <a:srgbClr val="98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-US" sz="1500">
                <a:solidFill>
                  <a:schemeClr val="dk1"/>
                </a:solidFill>
              </a:rPr>
              <a:t>Constructed </a:t>
            </a:r>
            <a:r>
              <a:rPr b="1" lang="en-US" sz="1500">
                <a:solidFill>
                  <a:schemeClr val="dk1"/>
                </a:solidFill>
              </a:rPr>
              <a:t>17 features</a:t>
            </a:r>
            <a:r>
              <a:rPr lang="en-US" sz="1500">
                <a:solidFill>
                  <a:schemeClr val="dk1"/>
                </a:solidFill>
              </a:rPr>
              <a:t> grouped into:</a:t>
            </a:r>
            <a:endParaRPr sz="1500">
              <a:solidFill>
                <a:schemeClr val="dk1"/>
              </a:solidFill>
            </a:endParaRPr>
          </a:p>
          <a:p>
            <a:pPr indent="-323850" lvl="1" marL="800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1" lang="en-US" sz="1500">
                <a:solidFill>
                  <a:schemeClr val="dk1"/>
                </a:solidFill>
              </a:rPr>
              <a:t>Price-Based: </a:t>
            </a:r>
            <a:r>
              <a:rPr lang="en-US" sz="1500">
                <a:solidFill>
                  <a:schemeClr val="dk1"/>
                </a:solidFill>
              </a:rPr>
              <a:t>price range, price change, rolling means/volatility (3d, 5d)</a:t>
            </a:r>
            <a:endParaRPr sz="1500">
              <a:solidFill>
                <a:schemeClr val="dk1"/>
              </a:solidFill>
            </a:endParaRPr>
          </a:p>
          <a:p>
            <a:pPr indent="-323850" lvl="1" marL="800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1" lang="en-US" sz="1500">
                <a:solidFill>
                  <a:schemeClr val="dk1"/>
                </a:solidFill>
              </a:rPr>
              <a:t>Volume-Based: </a:t>
            </a:r>
            <a:r>
              <a:rPr lang="en-US" sz="1500">
                <a:solidFill>
                  <a:schemeClr val="dk1"/>
                </a:solidFill>
              </a:rPr>
              <a:t>volume change relative to rolling mean</a:t>
            </a:r>
            <a:endParaRPr sz="1500">
              <a:solidFill>
                <a:schemeClr val="dk1"/>
              </a:solidFill>
            </a:endParaRPr>
          </a:p>
          <a:p>
            <a:pPr indent="-323850" lvl="1" marL="800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1" lang="en-US" sz="1500">
                <a:solidFill>
                  <a:schemeClr val="dk1"/>
                </a:solidFill>
              </a:rPr>
              <a:t>Sentiment-Based:</a:t>
            </a:r>
            <a:endParaRPr b="1" sz="1500">
              <a:solidFill>
                <a:schemeClr val="dk1"/>
              </a:solidFill>
            </a:endParaRPr>
          </a:p>
          <a:p>
            <a:pPr indent="-323850" lvl="1" marL="1257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Daily metrics (mean, std, count)</a:t>
            </a:r>
            <a:endParaRPr sz="1500">
              <a:solidFill>
                <a:schemeClr val="dk1"/>
              </a:solidFill>
            </a:endParaRPr>
          </a:p>
          <a:p>
            <a:pPr indent="-323850" lvl="1" marL="1257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Rolling sentiment (3d, 5d)</a:t>
            </a:r>
            <a:endParaRPr sz="1500">
              <a:solidFill>
                <a:schemeClr val="dk1"/>
              </a:solidFill>
            </a:endParaRPr>
          </a:p>
          <a:p>
            <a:pPr indent="-323850" lvl="1" marL="1257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Sentiment momentum and price impact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/>
          <p:nvPr/>
        </p:nvSpPr>
        <p:spPr>
          <a:xfrm>
            <a:off x="466175" y="385049"/>
            <a:ext cx="472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990000"/>
                </a:solidFill>
              </a:rPr>
              <a:t>ETF Model Framework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50" y="4663225"/>
            <a:ext cx="11321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390050" y="978625"/>
            <a:ext cx="8126700" cy="3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980000"/>
                </a:solidFill>
              </a:rPr>
              <a:t>Feature Selection (LASSO Regression)</a:t>
            </a:r>
            <a:endParaRPr b="1" sz="1700">
              <a:solidFill>
                <a:srgbClr val="98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Applied L1-penalized regression to select informative features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Encourages sparse models to reduce overfitting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Retained all features after conservative λ selected no variables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980000"/>
                </a:solidFill>
              </a:rPr>
              <a:t>Modeling Approaches</a:t>
            </a:r>
            <a:endParaRPr b="1" sz="1700">
              <a:solidFill>
                <a:srgbClr val="98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US" sz="1700">
                <a:solidFill>
                  <a:schemeClr val="dk1"/>
                </a:solidFill>
              </a:rPr>
              <a:t>XGBoost</a:t>
            </a:r>
            <a:r>
              <a:rPr lang="en-US" sz="1700">
                <a:solidFill>
                  <a:schemeClr val="dk1"/>
                </a:solidFill>
              </a:rPr>
              <a:t>: Gradient-boosted trees for nonlinear learning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US" sz="1700">
                <a:solidFill>
                  <a:schemeClr val="dk1"/>
                </a:solidFill>
              </a:rPr>
              <a:t>Random Forest</a:t>
            </a:r>
            <a:r>
              <a:rPr lang="en-US" sz="1700">
                <a:solidFill>
                  <a:schemeClr val="dk1"/>
                </a:solidFill>
              </a:rPr>
              <a:t>: Bagged trees for stability and robustness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US" sz="1700">
                <a:solidFill>
                  <a:schemeClr val="dk1"/>
                </a:solidFill>
              </a:rPr>
              <a:t>BiLSTM</a:t>
            </a:r>
            <a:r>
              <a:rPr lang="en-US" sz="1700">
                <a:solidFill>
                  <a:schemeClr val="dk1"/>
                </a:solidFill>
              </a:rPr>
              <a:t>: Neural network to capture sequence patterns in feature time series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/>
          <p:nvPr/>
        </p:nvSpPr>
        <p:spPr>
          <a:xfrm>
            <a:off x="431775" y="331620"/>
            <a:ext cx="407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59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990000"/>
                </a:solidFill>
              </a:rPr>
              <a:t>S&amp;P 500 ETF Trust (SPY)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81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50" y="4663225"/>
            <a:ext cx="11321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/>
          <p:nvPr/>
        </p:nvSpPr>
        <p:spPr>
          <a:xfrm>
            <a:off x="8795368" y="4800326"/>
            <a:ext cx="153035" cy="148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575" y="804875"/>
            <a:ext cx="2828925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8850" y="804875"/>
            <a:ext cx="2828925" cy="2876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9" name="Google Shape;159;p24"/>
          <p:cNvGraphicFramePr/>
          <p:nvPr/>
        </p:nvGraphicFramePr>
        <p:xfrm>
          <a:off x="2339525" y="378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{19C76D9C-1C5F-49D5-917F-1A332A3B4390}</a:tableStyleId>
              </a:tblPr>
              <a:tblGrid>
                <a:gridCol w="1110800"/>
                <a:gridCol w="1110800"/>
                <a:gridCol w="1110800"/>
                <a:gridCol w="1110800"/>
              </a:tblGrid>
              <a:tr h="26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Model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Accuracy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AUC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RMSE</a:t>
                      </a:r>
                      <a:endParaRPr b="1" sz="900"/>
                    </a:p>
                  </a:txBody>
                  <a:tcPr marT="91425" marB="91425" marR="91425" marL="91425"/>
                </a:tc>
              </a:tr>
              <a:tr h="26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XGBoost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0.9104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0.9692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0.2993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6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Random Forest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0.9106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0.9631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0.2989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/>
          <p:nvPr/>
        </p:nvSpPr>
        <p:spPr>
          <a:xfrm>
            <a:off x="431775" y="451250"/>
            <a:ext cx="6236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59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990000"/>
                </a:solidFill>
              </a:rPr>
              <a:t>Industrial Select Sector</a:t>
            </a:r>
            <a:r>
              <a:rPr b="1" lang="en-US" sz="2500">
                <a:solidFill>
                  <a:srgbClr val="990000"/>
                </a:solidFill>
              </a:rPr>
              <a:t> Fund (XLI)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81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50" y="4663225"/>
            <a:ext cx="11321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/>
          <p:nvPr/>
        </p:nvSpPr>
        <p:spPr>
          <a:xfrm>
            <a:off x="8795368" y="4800326"/>
            <a:ext cx="153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7" name="Google Shape;167;p25"/>
          <p:cNvGraphicFramePr/>
          <p:nvPr/>
        </p:nvGraphicFramePr>
        <p:xfrm>
          <a:off x="2350400" y="384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{19C76D9C-1C5F-49D5-917F-1A332A3B4390}</a:tableStyleId>
              </a:tblPr>
              <a:tblGrid>
                <a:gridCol w="1110800"/>
                <a:gridCol w="1110800"/>
                <a:gridCol w="1110800"/>
                <a:gridCol w="1110800"/>
              </a:tblGrid>
              <a:tr h="26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Model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Accuracy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AUC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RMSE</a:t>
                      </a:r>
                      <a:endParaRPr b="1" sz="900"/>
                    </a:p>
                  </a:txBody>
                  <a:tcPr marT="91425" marB="91425" marR="91425" marL="91425"/>
                </a:tc>
              </a:tr>
              <a:tr h="26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XGBoost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0.8977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0.9692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0.3198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6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Random Forest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0.9013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0.9587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0.3142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050" y="940663"/>
            <a:ext cx="2712266" cy="27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8975" y="986775"/>
            <a:ext cx="2613013" cy="2664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/>
          <p:nvPr/>
        </p:nvSpPr>
        <p:spPr>
          <a:xfrm>
            <a:off x="431775" y="451250"/>
            <a:ext cx="836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59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990000"/>
                </a:solidFill>
              </a:rPr>
              <a:t>Dow Jones Industrial Average ETF Trust</a:t>
            </a:r>
            <a:r>
              <a:rPr b="1" lang="en-US" sz="2500">
                <a:solidFill>
                  <a:srgbClr val="990000"/>
                </a:solidFill>
              </a:rPr>
              <a:t> (DIA)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81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50" y="4663225"/>
            <a:ext cx="11321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/>
          <p:nvPr/>
        </p:nvSpPr>
        <p:spPr>
          <a:xfrm>
            <a:off x="8795368" y="4800326"/>
            <a:ext cx="153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7" name="Google Shape;177;p26"/>
          <p:cNvGraphicFramePr/>
          <p:nvPr/>
        </p:nvGraphicFramePr>
        <p:xfrm>
          <a:off x="2392025" y="380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{19C76D9C-1C5F-49D5-917F-1A332A3B4390}</a:tableStyleId>
              </a:tblPr>
              <a:tblGrid>
                <a:gridCol w="1110800"/>
                <a:gridCol w="1110800"/>
                <a:gridCol w="1110800"/>
                <a:gridCol w="1110800"/>
              </a:tblGrid>
              <a:tr h="26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Model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Accuracy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AUC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RMSE</a:t>
                      </a:r>
                      <a:endParaRPr b="1" sz="900"/>
                    </a:p>
                  </a:txBody>
                  <a:tcPr marT="91425" marB="91425" marR="91425" marL="91425"/>
                </a:tc>
              </a:tr>
              <a:tr h="26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XGBoost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0.7968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0.8854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0.4508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6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Random Forest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0.7985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0.8814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0.4489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8" name="Google Shape;1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3050" y="989725"/>
            <a:ext cx="2625350" cy="266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0600" y="1011750"/>
            <a:ext cx="2571500" cy="26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/>
          <p:nvPr/>
        </p:nvSpPr>
        <p:spPr>
          <a:xfrm>
            <a:off x="376200" y="316828"/>
            <a:ext cx="85491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2545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0990" lvl="0" marL="313690" marR="0" rtl="0" algn="l">
              <a:lnSpc>
                <a:spcPct val="114000"/>
              </a:lnSpc>
              <a:spcBef>
                <a:spcPts val="76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50" y="4663225"/>
            <a:ext cx="11321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376200" y="841675"/>
            <a:ext cx="8391600" cy="3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-US" sz="1350">
                <a:solidFill>
                  <a:schemeClr val="dk1"/>
                </a:solidFill>
              </a:rPr>
              <a:t>Financial news, particularly trade policy announcements during the Trump era, had immediate and measurable impacts on both individual stocks and broad ETFs.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-US" sz="1350">
                <a:solidFill>
                  <a:schemeClr val="dk1"/>
                </a:solidFill>
              </a:rPr>
              <a:t>FinBERT embeddings outperformed traditional sentiment scores, capturing richer semantic signals.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dk1"/>
                </a:solidFill>
              </a:rPr>
              <a:t>Limitations:</a:t>
            </a:r>
            <a:endParaRPr b="1"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b="1" lang="en-US" sz="1350">
                <a:solidFill>
                  <a:schemeClr val="dk1"/>
                </a:solidFill>
              </a:rPr>
              <a:t>Time mismatch</a:t>
            </a:r>
            <a:r>
              <a:rPr lang="en-US" sz="1350">
                <a:solidFill>
                  <a:schemeClr val="dk1"/>
                </a:solidFill>
              </a:rPr>
              <a:t>: Aligning article timestamps and stock data remains imperfect, especially at minute resolution.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b="1" lang="en-US" sz="1350">
                <a:solidFill>
                  <a:schemeClr val="dk1"/>
                </a:solidFill>
              </a:rPr>
              <a:t>Data density</a:t>
            </a:r>
            <a:r>
              <a:rPr lang="en-US" sz="1350">
                <a:solidFill>
                  <a:schemeClr val="dk1"/>
                </a:solidFill>
              </a:rPr>
              <a:t>: Sparse and uneven distribution of financial news, especially across firms, may affect model reliability.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b="1" lang="en-US" sz="1350">
                <a:solidFill>
                  <a:schemeClr val="dk1"/>
                </a:solidFill>
              </a:rPr>
              <a:t>Model assumptions</a:t>
            </a:r>
            <a:r>
              <a:rPr lang="en-US" sz="1350">
                <a:solidFill>
                  <a:schemeClr val="dk1"/>
                </a:solidFill>
              </a:rPr>
              <a:t>: FinBERT embeddings may not capture deeper contextual nuances like sarcasm, irony, or implicit tone.</a:t>
            </a:r>
            <a:endParaRPr sz="13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50">
                <a:solidFill>
                  <a:schemeClr val="dk1"/>
                </a:solidFill>
              </a:rPr>
              <a:t>The Road Ahead: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-US" sz="1350">
                <a:solidFill>
                  <a:schemeClr val="dk1"/>
                </a:solidFill>
              </a:rPr>
              <a:t>Expand to </a:t>
            </a:r>
            <a:r>
              <a:rPr lang="en-US" sz="1350">
                <a:solidFill>
                  <a:schemeClr val="dk1"/>
                </a:solidFill>
              </a:rPr>
              <a:t>l</a:t>
            </a:r>
            <a:r>
              <a:rPr lang="en-US" sz="1350">
                <a:solidFill>
                  <a:schemeClr val="dk1"/>
                </a:solidFill>
              </a:rPr>
              <a:t>onger timeframes and more diverse policy events (e.g., monetary, geopolitical).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-US" sz="1350">
                <a:solidFill>
                  <a:schemeClr val="dk1"/>
                </a:solidFill>
              </a:rPr>
              <a:t>Incorporate social media, macroeconomic indicators, and multilingual sentiment.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-US" sz="1350">
                <a:solidFill>
                  <a:schemeClr val="dk1"/>
                </a:solidFill>
              </a:rPr>
              <a:t>Explore hybrid architectures, combining deep learning and tree-based models, for richer prediction frameworks.</a:t>
            </a:r>
            <a:endParaRPr sz="135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/>
          <p:nvPr/>
        </p:nvSpPr>
        <p:spPr>
          <a:xfrm>
            <a:off x="408075" y="588775"/>
            <a:ext cx="8530500" cy="3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ctr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rgbClr val="990000"/>
                </a:solidFill>
              </a:rPr>
              <a:t>Thank You!</a:t>
            </a:r>
            <a:endParaRPr sz="3200">
              <a:solidFill>
                <a:schemeClr val="dk1"/>
              </a:solidFill>
            </a:endParaRPr>
          </a:p>
          <a:p>
            <a:pPr indent="0" lvl="0" marL="12700" marR="0" rtl="0" algn="ctr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92" name="Google Shape;19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50" y="4663225"/>
            <a:ext cx="11321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/>
          <p:nvPr/>
        </p:nvSpPr>
        <p:spPr>
          <a:xfrm>
            <a:off x="8785207" y="4800326"/>
            <a:ext cx="163195" cy="148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656587" y="527118"/>
            <a:ext cx="27750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Intro: Background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49" y="4663225"/>
            <a:ext cx="113216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850" y="1120000"/>
            <a:ext cx="4185720" cy="235447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/>
        </p:nvSpPr>
        <p:spPr>
          <a:xfrm>
            <a:off x="415675" y="3828613"/>
            <a:ext cx="941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Can financial news sentiment </a:t>
            </a:r>
            <a:r>
              <a:rPr b="1" lang="en-US" sz="1800">
                <a:solidFill>
                  <a:schemeClr val="dk1"/>
                </a:solidFill>
              </a:rPr>
              <a:t>predict</a:t>
            </a:r>
            <a:r>
              <a:rPr lang="en-US" sz="1800">
                <a:solidFill>
                  <a:schemeClr val="dk1"/>
                </a:solidFill>
              </a:rPr>
              <a:t> short-term stock returns?</a:t>
            </a:r>
            <a:endParaRPr sz="1800"/>
          </a:p>
        </p:txBody>
      </p:sp>
      <p:pic>
        <p:nvPicPr>
          <p:cNvPr id="31" name="Google Shape;31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3700" y="803300"/>
            <a:ext cx="4019099" cy="1192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0525" y="2106100"/>
            <a:ext cx="3849250" cy="1612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417362" y="679793"/>
            <a:ext cx="27750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990000"/>
                </a:solidFill>
              </a:rPr>
              <a:t>Motivation</a:t>
            </a:r>
            <a:endParaRPr b="1" sz="2500">
              <a:solidFill>
                <a:srgbClr val="990000"/>
              </a:solidFill>
            </a:endParaRPr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49" y="4663225"/>
            <a:ext cx="11321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/>
        </p:nvSpPr>
        <p:spPr>
          <a:xfrm>
            <a:off x="301050" y="1331125"/>
            <a:ext cx="6882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8890" lvl="0" marL="21590" rtl="0" algn="l">
              <a:lnSpc>
                <a:spcPct val="125000"/>
              </a:lnSpc>
              <a:spcBef>
                <a:spcPts val="635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chemeClr val="dk1"/>
                </a:solidFill>
              </a:rPr>
              <a:t>From Policy Shocks to Predictive Signals: Our Research Goal</a:t>
            </a:r>
            <a:endParaRPr i="1" sz="1900">
              <a:solidFill>
                <a:schemeClr val="dk1"/>
              </a:solidFill>
            </a:endParaRPr>
          </a:p>
        </p:txBody>
      </p:sp>
      <p:sp>
        <p:nvSpPr>
          <p:cNvPr id="40" name="Google Shape;40;p6"/>
          <p:cNvSpPr txBox="1"/>
          <p:nvPr/>
        </p:nvSpPr>
        <p:spPr>
          <a:xfrm>
            <a:off x="301050" y="2081450"/>
            <a:ext cx="85419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Understand how markets react to major policy news — not just what is said, but how it’s said.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Use </a:t>
            </a:r>
            <a:r>
              <a:rPr b="1" lang="en-US" sz="1500"/>
              <a:t>FinBERT</a:t>
            </a:r>
            <a:r>
              <a:rPr lang="en-US" sz="1500"/>
              <a:t> to extract sentiment from news and speeches.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Test if this sentiment can predict short-term stock and ETF changes.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We use machine learning models like </a:t>
            </a:r>
            <a:r>
              <a:rPr b="1" lang="en-US" sz="1500"/>
              <a:t>LASSO, XGBoost, and Random Forest</a:t>
            </a:r>
            <a:r>
              <a:rPr lang="en-US" sz="1500"/>
              <a:t> on high-frequency stock data.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406487" y="549318"/>
            <a:ext cx="27750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990000"/>
                </a:solidFill>
              </a:rPr>
              <a:t>Literature Review</a:t>
            </a:r>
            <a:endParaRPr b="1" sz="2500">
              <a:solidFill>
                <a:srgbClr val="990000"/>
              </a:solidFill>
            </a:endParaRPr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49" y="4663225"/>
            <a:ext cx="11321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293975" y="103547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8890" lvl="0" marL="21590" rtl="0" algn="l">
              <a:lnSpc>
                <a:spcPct val="125000"/>
              </a:lnSpc>
              <a:spcBef>
                <a:spcPts val="635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chemeClr val="dk1"/>
                </a:solidFill>
              </a:rPr>
              <a:t>Key Research Findings</a:t>
            </a:r>
            <a:endParaRPr sz="1900">
              <a:solidFill>
                <a:schemeClr val="dk1"/>
              </a:solidFill>
            </a:endParaRPr>
          </a:p>
        </p:txBody>
      </p:sp>
      <p:graphicFrame>
        <p:nvGraphicFramePr>
          <p:cNvPr id="48" name="Google Shape;48;p7"/>
          <p:cNvGraphicFramePr/>
          <p:nvPr/>
        </p:nvGraphicFramePr>
        <p:xfrm>
          <a:off x="406463" y="178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{C020E390-6994-4B1B-BE2E-0D22227F22A7}</a:tableStyleId>
              </a:tblPr>
              <a:tblGrid>
                <a:gridCol w="2053800"/>
                <a:gridCol w="2510125"/>
                <a:gridCol w="3701550"/>
              </a:tblGrid>
              <a:tr h="412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-US" sz="1300"/>
                        <a:t>Study</a:t>
                      </a:r>
                      <a:endParaRPr b="1"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-US" sz="1300"/>
                        <a:t>Method</a:t>
                      </a:r>
                      <a:endParaRPr b="1"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-US" sz="1300"/>
                        <a:t>Key Finding</a:t>
                      </a:r>
                      <a:endParaRPr b="1"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BEBE"/>
                    </a:solidFill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300"/>
                        <a:t>Zou &amp; Herremans (2022)</a:t>
                      </a:r>
                      <a:endParaRPr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300"/>
                        <a:t>FinBERT vs. basic sentiment</a:t>
                      </a:r>
                      <a:endParaRPr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300"/>
                        <a:t>FinBERT performs better than traditional models</a:t>
                      </a:r>
                      <a:endParaRPr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300"/>
                        <a:t>Gu et al. (2024)</a:t>
                      </a:r>
                      <a:endParaRPr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300"/>
                        <a:t>FinBERT-LSTM on NASDAQ</a:t>
                      </a:r>
                      <a:endParaRPr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300"/>
                        <a:t>Predicts market movement with </a:t>
                      </a:r>
                      <a:r>
                        <a:rPr b="1" lang="en-US" sz="1300"/>
                        <a:t>95%+ accuracy</a:t>
                      </a:r>
                      <a:endParaRPr b="1"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7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300"/>
                        <a:t>Shobayo et al. (2024)</a:t>
                      </a:r>
                      <a:endParaRPr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300"/>
                        <a:t>GPT-4 &amp; FinBERT embeddings</a:t>
                      </a:r>
                      <a:endParaRPr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-US" sz="1300"/>
                        <a:t>Outperforms</a:t>
                      </a:r>
                      <a:r>
                        <a:rPr lang="en-US" sz="1300"/>
                        <a:t> keyword scoring in sentiment classification</a:t>
                      </a:r>
                      <a:endParaRPr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634826" y="570625"/>
            <a:ext cx="64056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990000"/>
                </a:solidFill>
              </a:rPr>
              <a:t>Our Contribution -  Methodology</a:t>
            </a:r>
            <a:endParaRPr b="1" sz="2500">
              <a:solidFill>
                <a:srgbClr val="990000"/>
              </a:solidFill>
            </a:endParaRPr>
          </a:p>
          <a:p>
            <a:pPr indent="0" lvl="0" marL="1270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990000"/>
              </a:solidFill>
            </a:endParaRPr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49" y="4663225"/>
            <a:ext cx="11321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/>
        </p:nvSpPr>
        <p:spPr>
          <a:xfrm>
            <a:off x="236950" y="3530238"/>
            <a:ext cx="8143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900"/>
              <a:t>News → FinBERT Features → LASSO/XGBoost → Prediction</a:t>
            </a:r>
            <a:endParaRPr sz="1900"/>
          </a:p>
        </p:txBody>
      </p:sp>
      <p:sp>
        <p:nvSpPr>
          <p:cNvPr id="56" name="Google Shape;56;p8"/>
          <p:cNvSpPr txBox="1"/>
          <p:nvPr/>
        </p:nvSpPr>
        <p:spPr>
          <a:xfrm>
            <a:off x="582700" y="1420538"/>
            <a:ext cx="7452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Event based model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Trump-era tariffs - sentiment impact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707 articles - ETF and stock data 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Finbert embeddings (LASSO/XGBoost) + sentiment scores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406487" y="527118"/>
            <a:ext cx="27750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b="1" i="0" sz="2500" u="none" cap="none" strike="noStrike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49" y="4663225"/>
            <a:ext cx="11321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/>
          <p:nvPr/>
        </p:nvSpPr>
        <p:spPr>
          <a:xfrm>
            <a:off x="316525" y="1076475"/>
            <a:ext cx="46116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3/31 - 4/19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b="1" lang="en-US" sz="1500">
                <a:solidFill>
                  <a:schemeClr val="dk1"/>
                </a:solidFill>
              </a:rPr>
              <a:t>Stock Market Data: </a:t>
            </a:r>
            <a:endParaRPr b="1" sz="15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i. </a:t>
            </a:r>
            <a:r>
              <a:rPr b="1" lang="en-US" sz="1500">
                <a:solidFill>
                  <a:schemeClr val="dk1"/>
                </a:solidFill>
              </a:rPr>
              <a:t>Company-Level (hourly):</a:t>
            </a:r>
            <a:endParaRPr b="1" sz="1500">
              <a:solidFill>
                <a:schemeClr val="dk1"/>
              </a:solidFill>
            </a:endParaRPr>
          </a:p>
          <a:p>
            <a:pPr indent="-323850" lvl="0" marL="8001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14 firms across Technology, Industrials, Consumer Discretionary</a:t>
            </a:r>
            <a:endParaRPr sz="1500">
              <a:solidFill>
                <a:schemeClr val="dk1"/>
              </a:solidFill>
            </a:endParaRPr>
          </a:p>
          <a:p>
            <a:pPr indent="-323850" lvl="0" marL="800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Data from </a:t>
            </a:r>
            <a:r>
              <a:rPr b="1" lang="en-US" sz="1500">
                <a:solidFill>
                  <a:schemeClr val="dk1"/>
                </a:solidFill>
              </a:rPr>
              <a:t>Alpha Vantage API</a:t>
            </a:r>
            <a:endParaRPr b="1" sz="15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ii. ETF-Level (Minute-level):</a:t>
            </a:r>
            <a:endParaRPr b="1" sz="1500">
              <a:solidFill>
                <a:schemeClr val="dk1"/>
              </a:solidFill>
            </a:endParaRPr>
          </a:p>
          <a:p>
            <a:pPr indent="-323850" lvl="0" marL="8001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SPY, XLI, DIA</a:t>
            </a:r>
            <a:endParaRPr sz="1500">
              <a:solidFill>
                <a:schemeClr val="dk1"/>
              </a:solidFill>
            </a:endParaRPr>
          </a:p>
          <a:p>
            <a:pPr indent="-323850" lvl="0" marL="800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Data from </a:t>
            </a:r>
            <a:r>
              <a:rPr b="1" lang="en-US" sz="1500">
                <a:solidFill>
                  <a:schemeClr val="dk1"/>
                </a:solidFill>
              </a:rPr>
              <a:t>LSEG Workspace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64" name="Google Shape;64;p9"/>
          <p:cNvSpPr txBox="1"/>
          <p:nvPr/>
        </p:nvSpPr>
        <p:spPr>
          <a:xfrm>
            <a:off x="4928125" y="1298375"/>
            <a:ext cx="38931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b. </a:t>
            </a:r>
            <a:r>
              <a:rPr b="1" lang="en-US" sz="1600">
                <a:solidFill>
                  <a:schemeClr val="dk1"/>
                </a:solidFill>
              </a:rPr>
              <a:t>News Data</a:t>
            </a:r>
            <a:r>
              <a:rPr lang="en-US" sz="1600">
                <a:solidFill>
                  <a:schemeClr val="dk1"/>
                </a:solidFill>
              </a:rPr>
              <a:t>: </a:t>
            </a:r>
            <a:r>
              <a:rPr lang="en-US" sz="1600" u="sng">
                <a:solidFill>
                  <a:schemeClr val="hlink"/>
                </a:solidFill>
                <a:hlinkClick r:id="rId4"/>
              </a:rPr>
              <a:t>EventRegistry.org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Keyword: </a:t>
            </a:r>
            <a:r>
              <a:rPr i="1" lang="en-US" sz="1600">
                <a:solidFill>
                  <a:schemeClr val="dk1"/>
                </a:solidFill>
              </a:rPr>
              <a:t>“Trump speech”</a:t>
            </a:r>
            <a:endParaRPr i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Full article bodies - Python scraping using BeautifulSoup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Total Scraped</a:t>
            </a:r>
            <a:r>
              <a:rPr lang="en-US" sz="1600">
                <a:solidFill>
                  <a:schemeClr val="dk1"/>
                </a:solidFill>
              </a:rPr>
              <a:t>: 707 articles 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200" y="152400"/>
            <a:ext cx="67996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75" y="533400"/>
            <a:ext cx="8602925" cy="474864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/>
          <p:nvPr/>
        </p:nvSpPr>
        <p:spPr>
          <a:xfrm>
            <a:off x="393775" y="279975"/>
            <a:ext cx="56973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Com</a:t>
            </a:r>
            <a:r>
              <a:rPr b="1" lang="en-US" sz="2500">
                <a:solidFill>
                  <a:srgbClr val="990000"/>
                </a:solidFill>
              </a:rPr>
              <a:t>pany-level Analysis-LASSO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3660" marR="0" rtl="0" algn="l">
              <a:lnSpc>
                <a:spcPct val="81000"/>
              </a:lnSpc>
              <a:spcBef>
                <a:spcPts val="545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